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56" r:id="rId2"/>
    <p:sldId id="277" r:id="rId3"/>
    <p:sldId id="257" r:id="rId4"/>
    <p:sldId id="258" r:id="rId5"/>
    <p:sldId id="278" r:id="rId6"/>
    <p:sldId id="260" r:id="rId7"/>
    <p:sldId id="262" r:id="rId8"/>
    <p:sldId id="276" r:id="rId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94660"/>
  </p:normalViewPr>
  <p:slideViewPr>
    <p:cSldViewPr>
      <p:cViewPr varScale="1">
        <p:scale>
          <a:sx n="108" d="100"/>
          <a:sy n="108" d="100"/>
        </p:scale>
        <p:origin x="184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579DCF-403E-440F-BF15-AC4C732463A3}" type="datetimeFigureOut">
              <a:rPr lang="tr-TR" smtClean="0"/>
              <a:t>26.11.2020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AF1BF4-ACBD-40B4-B60D-6A785BD8A003}" type="slidenum">
              <a:rPr lang="tr-TR" smtClean="0"/>
              <a:t>‹#›</a:t>
            </a:fld>
            <a:endParaRPr lang="tr-TR"/>
          </a:p>
        </p:txBody>
      </p:sp>
    </p:spTree>
    <p:extLst>
      <p:ext uri="{BB962C8B-B14F-4D97-AF65-F5344CB8AC3E}">
        <p14:creationId xmlns:p14="http://schemas.microsoft.com/office/powerpoint/2010/main" val="355973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B3C722C6-B975-4FF0-9EF4-D0CDC32CC18E}" type="slidenum">
              <a:rPr lang="tr-TR" smtClean="0"/>
              <a:pPr/>
              <a:t>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F55202C4-C4D4-4CFD-97F6-7345E934FFBF}" type="datetime1">
              <a:rPr lang="tr-TR" smtClean="0"/>
              <a:t>26.11.2020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46375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980611D-FFA5-4769-BC2C-9A3370488FD9}" type="datetime1">
              <a:rPr lang="tr-TR" smtClean="0"/>
              <a:t>26.11.2020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213103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9944D873-1D3B-4DA1-87C1-E79B46C7F0C9}" type="datetime1">
              <a:rPr lang="tr-TR" smtClean="0"/>
              <a:t>26.11.2020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15514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5E9A5EF3-2B36-4C26-8FDA-B69A29CBC33B}" type="datetime1">
              <a:rPr lang="tr-TR" smtClean="0"/>
              <a:t>26.11.2020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413095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32EC3AF8-2476-4355-B60A-743E015905B3}" type="datetime1">
              <a:rPr lang="tr-TR" smtClean="0"/>
              <a:t>26.11.2020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0123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D7726824-E1FC-407B-B20D-B7CD1FF1804E}" type="datetime1">
              <a:rPr lang="tr-TR" smtClean="0"/>
              <a:t>26.11.2020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87805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309009F-644A-496E-9E7C-A467BE281C4D}" type="datetime1">
              <a:rPr lang="tr-TR" smtClean="0"/>
              <a:t>26.11.2020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55422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85C53A0C-CE8E-44D3-B0D4-99705C1610A9}" type="datetime1">
              <a:rPr lang="tr-TR" smtClean="0"/>
              <a:t>26.11.2020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04527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779295A1-3DD8-4981-B3EA-F3326F2F8511}" type="datetime1">
              <a:rPr lang="tr-TR" smtClean="0"/>
              <a:t>26.11.2020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9741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FE465785-9C8D-4E34-97CB-595D2EFBAF47}" type="datetime1">
              <a:rPr lang="tr-TR" smtClean="0"/>
              <a:t>26.11.2020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911528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31ACED2-6AEE-4A26-B276-92DDD4509464}" type="datetime1">
              <a:rPr lang="tr-TR" smtClean="0"/>
              <a:t>26.11.2020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1918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34E13-CF28-4372-B98D-4812801DF63C}" type="datetime1">
              <a:rPr lang="tr-TR" smtClean="0"/>
              <a:t>26.11.2020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58D6-FFB4-4CE3-9C67-746EDDDA0F56}" type="slidenum">
              <a:rPr lang="tr-TR" smtClean="0"/>
              <a:t>‹#›</a:t>
            </a:fld>
            <a:endParaRPr lang="tr-TR"/>
          </a:p>
        </p:txBody>
      </p:sp>
    </p:spTree>
    <p:extLst>
      <p:ext uri="{BB962C8B-B14F-4D97-AF65-F5344CB8AC3E}">
        <p14:creationId xmlns:p14="http://schemas.microsoft.com/office/powerpoint/2010/main" val="1378497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775789"/>
            <a:ext cx="7772400" cy="2944812"/>
          </a:xfrm>
          <a:solidFill>
            <a:schemeClr val="accent2">
              <a:lumMod val="20000"/>
              <a:lumOff val="80000"/>
            </a:schemeClr>
          </a:solidFill>
        </p:spPr>
        <p:txBody>
          <a:bodyPr>
            <a:normAutofit/>
          </a:bodyPr>
          <a:lstStyle/>
          <a:p>
            <a:r>
              <a:rPr lang="tr-TR" dirty="0">
                <a:solidFill>
                  <a:srgbClr val="FF0000"/>
                </a:solidFill>
              </a:rPr>
              <a:t>Matematik Öğretiminde Muhakeme Etme ve Problem Çözme-YL</a:t>
            </a:r>
            <a:br>
              <a:rPr lang="tr-TR" dirty="0"/>
            </a:br>
            <a:r>
              <a:rPr lang="tr-TR" dirty="0"/>
              <a:t>9.hafta</a:t>
            </a:r>
          </a:p>
        </p:txBody>
      </p:sp>
      <p:sp>
        <p:nvSpPr>
          <p:cNvPr id="3" name="Alt Başlık 2"/>
          <p:cNvSpPr>
            <a:spLocks noGrp="1"/>
          </p:cNvSpPr>
          <p:nvPr>
            <p:ph type="subTitle" idx="1"/>
          </p:nvPr>
        </p:nvSpPr>
        <p:spPr>
          <a:xfrm>
            <a:off x="1371600" y="4869160"/>
            <a:ext cx="6400800" cy="1224136"/>
          </a:xfrm>
        </p:spPr>
        <p:txBody>
          <a:bodyPr>
            <a:normAutofit/>
          </a:bodyPr>
          <a:lstStyle/>
          <a:p>
            <a:r>
              <a:rPr lang="tr-TR" dirty="0"/>
              <a:t>DOÇ.DR. ESEN ERSOY</a:t>
            </a:r>
          </a:p>
          <a:p>
            <a:r>
              <a:rPr lang="tr-TR" dirty="0"/>
              <a:t>2020</a:t>
            </a:r>
          </a:p>
        </p:txBody>
      </p:sp>
      <p:pic>
        <p:nvPicPr>
          <p:cNvPr id="4" name="Picture 2" descr="http://upload.wikimedia.org/wikipedia/tr/b/b4/OM%C3%9C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2240" y="274399"/>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04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49460E-F68A-4B41-81F1-EF91C23B3D5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8F86F49-26A4-48A1-A7DD-32EB633D39EC}"/>
              </a:ext>
            </a:extLst>
          </p:cNvPr>
          <p:cNvSpPr>
            <a:spLocks noGrp="1"/>
          </p:cNvSpPr>
          <p:nvPr>
            <p:ph idx="1"/>
          </p:nvPr>
        </p:nvSpPr>
        <p:spPr/>
        <p:txBody>
          <a:bodyPr/>
          <a:lstStyle/>
          <a:p>
            <a:pPr marL="0" indent="0">
              <a:buNone/>
            </a:pPr>
            <a:r>
              <a:rPr lang="en-US" dirty="0" err="1"/>
              <a:t>Muhakeme</a:t>
            </a:r>
            <a:r>
              <a:rPr lang="en-US" dirty="0"/>
              <a:t> </a:t>
            </a:r>
            <a:r>
              <a:rPr lang="en-US" dirty="0" err="1"/>
              <a:t>etme</a:t>
            </a:r>
            <a:r>
              <a:rPr lang="en-US" dirty="0"/>
              <a:t> </a:t>
            </a:r>
            <a:r>
              <a:rPr lang="en-US" dirty="0" err="1"/>
              <a:t>ve</a:t>
            </a:r>
            <a:r>
              <a:rPr lang="en-US" dirty="0"/>
              <a:t> problem </a:t>
            </a:r>
            <a:r>
              <a:rPr lang="en-US" dirty="0" err="1"/>
              <a:t>çözme</a:t>
            </a:r>
            <a:r>
              <a:rPr lang="en-US" dirty="0"/>
              <a:t> </a:t>
            </a:r>
            <a:r>
              <a:rPr lang="en-US" dirty="0" err="1"/>
              <a:t>arasındaki</a:t>
            </a:r>
            <a:r>
              <a:rPr lang="en-US" dirty="0"/>
              <a:t> </a:t>
            </a:r>
            <a:r>
              <a:rPr lang="en-US" dirty="0" err="1"/>
              <a:t>ilişki</a:t>
            </a:r>
            <a:r>
              <a:rPr lang="en-US" dirty="0"/>
              <a:t> </a:t>
            </a:r>
            <a:r>
              <a:rPr lang="en-US" dirty="0" err="1"/>
              <a:t>nedir</a:t>
            </a:r>
            <a:endParaRPr lang="en-US" dirty="0"/>
          </a:p>
          <a:p>
            <a:pPr marL="0" indent="0">
              <a:buNone/>
            </a:pPr>
            <a:endParaRPr lang="tr-TR" dirty="0"/>
          </a:p>
        </p:txBody>
      </p:sp>
      <p:sp>
        <p:nvSpPr>
          <p:cNvPr id="4" name="Slayt Numarası Yer Tutucusu 3">
            <a:extLst>
              <a:ext uri="{FF2B5EF4-FFF2-40B4-BE49-F238E27FC236}">
                <a16:creationId xmlns:a16="http://schemas.microsoft.com/office/drawing/2014/main" id="{33AB71E6-5652-4418-8343-B95B840F6E38}"/>
              </a:ext>
            </a:extLst>
          </p:cNvPr>
          <p:cNvSpPr>
            <a:spLocks noGrp="1"/>
          </p:cNvSpPr>
          <p:nvPr>
            <p:ph type="sldNum" sz="quarter" idx="12"/>
          </p:nvPr>
        </p:nvSpPr>
        <p:spPr/>
        <p:txBody>
          <a:bodyPr/>
          <a:lstStyle/>
          <a:p>
            <a:fld id="{8DCF58D6-FFB4-4CE3-9C67-746EDDDA0F56}" type="slidenum">
              <a:rPr lang="tr-TR" smtClean="0"/>
              <a:t>2</a:t>
            </a:fld>
            <a:endParaRPr lang="tr-TR"/>
          </a:p>
        </p:txBody>
      </p:sp>
    </p:spTree>
    <p:extLst>
      <p:ext uri="{BB962C8B-B14F-4D97-AF65-F5344CB8AC3E}">
        <p14:creationId xmlns:p14="http://schemas.microsoft.com/office/powerpoint/2010/main" val="60749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Muhakeme nedir?</a:t>
            </a:r>
          </a:p>
        </p:txBody>
      </p:sp>
      <p:sp>
        <p:nvSpPr>
          <p:cNvPr id="3" name="İçerik Yer Tutucusu 2"/>
          <p:cNvSpPr>
            <a:spLocks noGrp="1"/>
          </p:cNvSpPr>
          <p:nvPr>
            <p:ph idx="1"/>
          </p:nvPr>
        </p:nvSpPr>
        <p:spPr/>
        <p:txBody>
          <a:bodyPr>
            <a:normAutofit fontScale="92500" lnSpcReduction="20000"/>
          </a:bodyPr>
          <a:lstStyle/>
          <a:p>
            <a:r>
              <a:rPr lang="tr-TR" dirty="0">
                <a:cs typeface="Times New Roman" panose="02020603050405020304" pitchFamily="18" charset="0"/>
              </a:rPr>
              <a:t>Muhakeme, bir başka deyişle usavurma ya da akıl yürütme, bütün etmenleri dikkate alarak düşünüp akılcı bir sonuca ulaşma sürecidir(Umay, 2003).</a:t>
            </a:r>
          </a:p>
          <a:p>
            <a:endParaRPr lang="tr-TR" dirty="0">
              <a:cs typeface="Times New Roman" panose="02020603050405020304" pitchFamily="18" charset="0"/>
            </a:endParaRPr>
          </a:p>
          <a:p>
            <a:r>
              <a:rPr lang="tr-TR" dirty="0">
                <a:cs typeface="Times New Roman" panose="02020603050405020304" pitchFamily="18" charset="0"/>
              </a:rPr>
              <a:t>Bir konuda muhakeme yapabilenler, o konuda yeterli düzeyde bilgi sahibidir ve yeni karşılaştığı durumu tüm boyutlarıyla inceler, keşfeder, mantıklı tahminlerde, varsayımlarda bulunur, düşüncelerini gerekçelendirir, bazı sonuçlara ulaşır, ulaştığı sonucu açıklayabilir ve savunabilir(Umay, 2003).</a:t>
            </a:r>
          </a:p>
        </p:txBody>
      </p:sp>
    </p:spTree>
    <p:extLst>
      <p:ext uri="{BB962C8B-B14F-4D97-AF65-F5344CB8AC3E}">
        <p14:creationId xmlns:p14="http://schemas.microsoft.com/office/powerpoint/2010/main" val="2791106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96712" y="1147024"/>
            <a:ext cx="7633742" cy="2528790"/>
          </a:xfrm>
        </p:spPr>
        <p:txBody>
          <a:bodyPr>
            <a:normAutofit fontScale="62500" lnSpcReduction="20000"/>
          </a:bodyPr>
          <a:lstStyle/>
          <a:p>
            <a:pPr marL="0" indent="0" algn="ctr">
              <a:buNone/>
            </a:pPr>
            <a:endParaRPr lang="tr-TR" dirty="0"/>
          </a:p>
          <a:p>
            <a:pPr marL="0" indent="0" algn="ctr">
              <a:buNone/>
            </a:pPr>
            <a:r>
              <a:rPr lang="tr-TR" dirty="0"/>
              <a:t>Muhakeme, çeşitli düşünme tarzlarını içeren bir etkinliktir (Peresini ve </a:t>
            </a:r>
            <a:r>
              <a:rPr lang="tr-TR" dirty="0" err="1"/>
              <a:t>Webb</a:t>
            </a:r>
            <a:r>
              <a:rPr lang="tr-TR" dirty="0"/>
              <a:t>, 1999). Kritik düşünme ve yaratıcı düşünme olmadan muhakeme gerçekleştirilemez. Ancak gözden kaçırmamak gerekir ki her kritik düşünme ya da yaratıcı düşünme süreci “muhakeme” özelliği taşımaz. Eğer ileri düzeylerde de olsa bir düşünce </a:t>
            </a:r>
            <a:r>
              <a:rPr lang="tr-TR" b="1" dirty="0"/>
              <a:t>bilgi temeline dayanmıyorsa</a:t>
            </a:r>
            <a:r>
              <a:rPr lang="tr-TR" dirty="0"/>
              <a:t>, </a:t>
            </a:r>
            <a:r>
              <a:rPr lang="tr-TR" b="1" dirty="0"/>
              <a:t>gerekçelendirilemiyorsa</a:t>
            </a:r>
            <a:r>
              <a:rPr lang="tr-TR" dirty="0"/>
              <a:t>, </a:t>
            </a:r>
            <a:r>
              <a:rPr lang="tr-TR" b="1" dirty="0"/>
              <a:t>mantıklı yaklaşımlar içermiyorsa </a:t>
            </a:r>
            <a:r>
              <a:rPr lang="tr-TR" dirty="0"/>
              <a:t>muhakeme olarak kabul edilemez(Umay, 2003).</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4734" y="3233402"/>
            <a:ext cx="4617699" cy="2202287"/>
          </a:xfrm>
          <a:prstGeom prst="rect">
            <a:avLst/>
          </a:prstGeom>
        </p:spPr>
      </p:pic>
    </p:spTree>
    <p:extLst>
      <p:ext uri="{BB962C8B-B14F-4D97-AF65-F5344CB8AC3E}">
        <p14:creationId xmlns:p14="http://schemas.microsoft.com/office/powerpoint/2010/main" val="2001413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95536" y="764704"/>
            <a:ext cx="8291264" cy="5361459"/>
          </a:xfrm>
        </p:spPr>
        <p:txBody>
          <a:bodyPr>
            <a:noAutofit/>
          </a:bodyPr>
          <a:lstStyle/>
          <a:p>
            <a:pPr marL="514350" indent="-514350">
              <a:buFont typeface="Wingdings" pitchFamily="2" charset="2"/>
              <a:buChar char="q"/>
            </a:pPr>
            <a:r>
              <a:rPr lang="tr-TR" sz="2800" dirty="0"/>
              <a:t>Matematik, düşünmeyi düşünme becerimizi en sık kullandığımız derslerin başında gelmektedir. </a:t>
            </a:r>
          </a:p>
          <a:p>
            <a:pPr marL="514350" indent="-514350">
              <a:buFont typeface="Wingdings" pitchFamily="2" charset="2"/>
              <a:buChar char="q"/>
            </a:pPr>
            <a:r>
              <a:rPr lang="tr-TR" sz="2800" dirty="0"/>
              <a:t>Matematik eğitimi ile öğretmenler sayılar ve işlemler konusunu öğretmek, hesaplama becerisini kazandırmanın ötesinde, günümüz teknolojisine ayak uydurabilecek, yaşamın sürekli karmaşıklaştığı dünyada ayakta kalmamızı sağlayacak düşünme becerisini kazandırma, yaşadığı olaylar arasında ilişki kurma, muhakeme etme, tahmin etme ve problem çözme becerileri kazandırmaktır </a:t>
            </a:r>
            <a:r>
              <a:rPr lang="tr-TR" sz="2800" dirty="0">
                <a:solidFill>
                  <a:srgbClr val="FF0000"/>
                </a:solidFill>
              </a:rPr>
              <a:t>(</a:t>
            </a:r>
            <a:r>
              <a:rPr lang="tr-TR" sz="2800" dirty="0" err="1">
                <a:solidFill>
                  <a:srgbClr val="FF0000"/>
                </a:solidFill>
              </a:rPr>
              <a:t>Umay</a:t>
            </a:r>
            <a:r>
              <a:rPr lang="tr-TR" sz="2800" dirty="0">
                <a:solidFill>
                  <a:srgbClr val="FF0000"/>
                </a:solidFill>
              </a:rPr>
              <a:t>, 2003: 234).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23528" y="0"/>
            <a:ext cx="8363272" cy="6858000"/>
          </a:xfrm>
        </p:spPr>
        <p:txBody>
          <a:bodyPr>
            <a:normAutofit/>
          </a:bodyPr>
          <a:lstStyle/>
          <a:p>
            <a:pPr>
              <a:buFont typeface="Wingdings" pitchFamily="2" charset="2"/>
              <a:buChar char="q"/>
            </a:pPr>
            <a:r>
              <a:rPr lang="tr-TR" sz="2800" dirty="0"/>
              <a:t>Matematiğin içinde geliştirilmesi gereken birçok beceri bulunmaktadır. Bunlardan en önemlilerinden biri </a:t>
            </a:r>
            <a:r>
              <a:rPr lang="tr-TR" sz="2800" dirty="0">
                <a:solidFill>
                  <a:srgbClr val="FF0000"/>
                </a:solidFill>
              </a:rPr>
              <a:t>muhakemedir.</a:t>
            </a:r>
          </a:p>
          <a:p>
            <a:pPr>
              <a:buFont typeface="Wingdings" pitchFamily="2" charset="2"/>
              <a:buChar char="q"/>
            </a:pPr>
            <a:r>
              <a:rPr lang="tr-TR" sz="2800" dirty="0"/>
              <a:t> </a:t>
            </a:r>
            <a:r>
              <a:rPr lang="tr-TR" sz="2800" dirty="0">
                <a:solidFill>
                  <a:srgbClr val="FF0000"/>
                </a:solidFill>
              </a:rPr>
              <a:t>Peresini ve Webb (1999) </a:t>
            </a:r>
            <a:r>
              <a:rPr lang="tr-TR" sz="2800" dirty="0"/>
              <a:t>muhakemenin çeşitli </a:t>
            </a:r>
            <a:r>
              <a:rPr lang="tr-TR" sz="2800" dirty="0">
                <a:solidFill>
                  <a:schemeClr val="accent6"/>
                </a:solidFill>
              </a:rPr>
              <a:t>düşünce tarzlarından </a:t>
            </a:r>
            <a:r>
              <a:rPr lang="tr-TR" sz="2800" dirty="0"/>
              <a:t>oluşan bir faaliyet olarak tanımlamışlardır</a:t>
            </a:r>
            <a:r>
              <a:rPr lang="tr-TR" sz="2800" dirty="0">
                <a:solidFill>
                  <a:srgbClr val="FF0000"/>
                </a:solidFill>
              </a:rPr>
              <a:t>.</a:t>
            </a:r>
          </a:p>
          <a:p>
            <a:pPr>
              <a:buFont typeface="Wingdings" pitchFamily="2" charset="2"/>
              <a:buChar char="q"/>
            </a:pPr>
            <a:r>
              <a:rPr lang="tr-TR" sz="2800" dirty="0">
                <a:solidFill>
                  <a:srgbClr val="FF0000"/>
                </a:solidFill>
              </a:rPr>
              <a:t> Piaget, </a:t>
            </a:r>
            <a:r>
              <a:rPr lang="tr-TR" sz="2800" dirty="0"/>
              <a:t>muhakemeye </a:t>
            </a:r>
            <a:r>
              <a:rPr lang="tr-TR" sz="2800" dirty="0">
                <a:solidFill>
                  <a:srgbClr val="FF0000"/>
                </a:solidFill>
              </a:rPr>
              <a:t>“transduction” </a:t>
            </a:r>
            <a:r>
              <a:rPr lang="tr-TR" sz="2800" dirty="0"/>
              <a:t>adını vermiştir. Yani genelleme ve mantıksal çerçeve olmaksızın </a:t>
            </a:r>
            <a:r>
              <a:rPr lang="tr-TR" sz="2800" dirty="0">
                <a:solidFill>
                  <a:srgbClr val="FF0000"/>
                </a:solidFill>
              </a:rPr>
              <a:t>özelden özele yapılan benzetme </a:t>
            </a:r>
            <a:r>
              <a:rPr lang="tr-TR" sz="2800" dirty="0"/>
              <a:t>olarak tanımlamıştır(</a:t>
            </a:r>
            <a:r>
              <a:rPr lang="tr-TR" sz="2800" dirty="0" err="1"/>
              <a:t>Yavuzer</a:t>
            </a:r>
            <a:r>
              <a:rPr lang="tr-TR" sz="2800" dirty="0"/>
              <a:t>, 2001</a:t>
            </a:r>
            <a:r>
              <a:rPr lang="tr-TR" dirty="0"/>
              <a:t>). .      </a:t>
            </a:r>
          </a:p>
          <a:p>
            <a:pPr>
              <a:buFont typeface="Wingdings" pitchFamily="2" charset="2"/>
              <a:buChar char="q"/>
            </a:pPr>
            <a:r>
              <a:rPr lang="tr-TR" sz="2800" dirty="0" err="1">
                <a:solidFill>
                  <a:srgbClr val="FF0000"/>
                </a:solidFill>
              </a:rPr>
              <a:t>Greeno</a:t>
            </a:r>
            <a:r>
              <a:rPr lang="tr-TR" sz="2800" dirty="0">
                <a:solidFill>
                  <a:srgbClr val="FF0000"/>
                </a:solidFill>
              </a:rPr>
              <a:t> (1991</a:t>
            </a:r>
            <a:r>
              <a:rPr lang="tr-TR" sz="2800" dirty="0"/>
              <a:t>) sayı duyusunu </a:t>
            </a:r>
            <a:r>
              <a:rPr lang="tr-TR" sz="2800" dirty="0">
                <a:solidFill>
                  <a:srgbClr val="FF0000"/>
                </a:solidFill>
              </a:rPr>
              <a:t>esnek düşünme </a:t>
            </a:r>
            <a:r>
              <a:rPr lang="tr-TR" sz="2800" dirty="0"/>
              <a:t>yani farklı olasılıkları hesaplama, çeşitli hesaplamalar yaparken tahmin becerisini ve sayısal veriler üzerinde çıkarımlar yapmanın muhakeme yeteneğini olarak tanımlamıştır.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39552" y="476672"/>
            <a:ext cx="8075240" cy="6069288"/>
          </a:xfrm>
        </p:spPr>
        <p:txBody>
          <a:bodyPr>
            <a:normAutofit/>
          </a:bodyPr>
          <a:lstStyle/>
          <a:p>
            <a:pPr>
              <a:buFont typeface="Wingdings" pitchFamily="2" charset="2"/>
              <a:buChar char="q"/>
            </a:pPr>
            <a:r>
              <a:rPr lang="tr-TR" sz="2800" dirty="0"/>
              <a:t>Öğrencilerin </a:t>
            </a:r>
            <a:r>
              <a:rPr lang="tr-TR" sz="2800" dirty="0">
                <a:solidFill>
                  <a:srgbClr val="FF0000"/>
                </a:solidFill>
              </a:rPr>
              <a:t>muhakeme becerisini değerlendirmek için çeşitli boyutlar önermişlerdir</a:t>
            </a:r>
            <a:r>
              <a:rPr lang="tr-TR" sz="2800" dirty="0"/>
              <a:t>. Bunların çoğu birbiri ile alakalı ve birbirinin geliştirilmiş hallerini içermektedir . </a:t>
            </a:r>
            <a:r>
              <a:rPr lang="tr-TR" sz="2800" dirty="0">
                <a:solidFill>
                  <a:srgbClr val="FF0000"/>
                </a:solidFill>
              </a:rPr>
              <a:t>TIMSS (2003</a:t>
            </a:r>
            <a:r>
              <a:rPr lang="tr-TR" sz="2800" dirty="0"/>
              <a:t>)</a:t>
            </a:r>
          </a:p>
          <a:p>
            <a:pPr>
              <a:buFont typeface="Wingdings" pitchFamily="2" charset="2"/>
              <a:buChar char="q"/>
            </a:pPr>
            <a:r>
              <a:rPr lang="tr-TR" sz="2800" dirty="0"/>
              <a:t> Analiz etme,</a:t>
            </a:r>
          </a:p>
          <a:p>
            <a:pPr>
              <a:buFont typeface="Wingdings" pitchFamily="2" charset="2"/>
              <a:buChar char="q"/>
            </a:pPr>
            <a:r>
              <a:rPr lang="tr-TR" sz="2800" dirty="0"/>
              <a:t> Genelleme yapma</a:t>
            </a:r>
          </a:p>
          <a:p>
            <a:pPr>
              <a:buFont typeface="Wingdings" pitchFamily="2" charset="2"/>
              <a:buChar char="q"/>
            </a:pPr>
            <a:r>
              <a:rPr lang="tr-TR" sz="2800" dirty="0"/>
              <a:t>Bağlantılar oluşturma, </a:t>
            </a:r>
          </a:p>
          <a:p>
            <a:pPr>
              <a:buFont typeface="Wingdings" pitchFamily="2" charset="2"/>
              <a:buChar char="q"/>
            </a:pPr>
            <a:r>
              <a:rPr lang="tr-TR" sz="2800" dirty="0"/>
              <a:t>Karar verme </a:t>
            </a:r>
          </a:p>
          <a:p>
            <a:pPr>
              <a:buFont typeface="Wingdings" pitchFamily="2" charset="2"/>
              <a:buChar char="q"/>
            </a:pPr>
            <a:r>
              <a:rPr lang="tr-TR" sz="2800" dirty="0"/>
              <a:t>Rutin olmayan problemleri çözme şeklinde sınıflandırılmıştır.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310559-E8EC-4609-8C7F-3043179159F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C218CCA-F827-4375-AD36-739EEEC05C6F}"/>
              </a:ext>
            </a:extLst>
          </p:cNvPr>
          <p:cNvSpPr>
            <a:spLocks noGrp="1"/>
          </p:cNvSpPr>
          <p:nvPr>
            <p:ph idx="1"/>
          </p:nvPr>
        </p:nvSpPr>
        <p:spPr/>
        <p:txBody>
          <a:bodyPr/>
          <a:lstStyle/>
          <a:p>
            <a:r>
              <a:rPr lang="tr-TR" dirty="0"/>
              <a:t>ÖĞRENCİ SUNUMLARI…</a:t>
            </a:r>
          </a:p>
          <a:p>
            <a:endParaRPr lang="tr-TR" dirty="0"/>
          </a:p>
          <a:p>
            <a:r>
              <a:rPr lang="tr-TR" dirty="0"/>
              <a:t>SINIF İÇİ TARTIŞMA VE MAKALE İNCELEMELERİ YAPILACAKTIR.</a:t>
            </a:r>
          </a:p>
          <a:p>
            <a:r>
              <a:rPr lang="tr-TR" dirty="0"/>
              <a:t>ÖRNEK UYGULAMALAR VE ANALİZLERİ YAPILACAKTIR. </a:t>
            </a:r>
          </a:p>
        </p:txBody>
      </p:sp>
      <p:sp>
        <p:nvSpPr>
          <p:cNvPr id="4" name="Slayt Numarası Yer Tutucusu 3">
            <a:extLst>
              <a:ext uri="{FF2B5EF4-FFF2-40B4-BE49-F238E27FC236}">
                <a16:creationId xmlns:a16="http://schemas.microsoft.com/office/drawing/2014/main" id="{7FD52DF9-233F-4CFF-BBC4-2C344D4541B3}"/>
              </a:ext>
            </a:extLst>
          </p:cNvPr>
          <p:cNvSpPr>
            <a:spLocks noGrp="1"/>
          </p:cNvSpPr>
          <p:nvPr>
            <p:ph type="sldNum" sz="quarter" idx="12"/>
          </p:nvPr>
        </p:nvSpPr>
        <p:spPr/>
        <p:txBody>
          <a:bodyPr/>
          <a:lstStyle/>
          <a:p>
            <a:fld id="{8DCF58D6-FFB4-4CE3-9C67-746EDDDA0F56}" type="slidenum">
              <a:rPr lang="tr-TR" smtClean="0"/>
              <a:t>8</a:t>
            </a:fld>
            <a:endParaRPr lang="tr-TR"/>
          </a:p>
        </p:txBody>
      </p:sp>
    </p:spTree>
    <p:extLst>
      <p:ext uri="{BB962C8B-B14F-4D97-AF65-F5344CB8AC3E}">
        <p14:creationId xmlns:p14="http://schemas.microsoft.com/office/powerpoint/2010/main" val="390827892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TotalTime>
  <Words>384</Words>
  <Application>Microsoft Office PowerPoint</Application>
  <PresentationFormat>Ekran Gösterisi (4:3)</PresentationFormat>
  <Paragraphs>29</Paragraphs>
  <Slides>8</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Wingdings</vt:lpstr>
      <vt:lpstr>Ofis Teması</vt:lpstr>
      <vt:lpstr>Matematik Öğretiminde Muhakeme Etme ve Problem Çözme-YL 9.hafta</vt:lpstr>
      <vt:lpstr>PowerPoint Sunusu</vt:lpstr>
      <vt:lpstr>Muhakeme nedir?</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SAYILARIN ÖĞRETİMİ</dc:title>
  <dc:creator>ESEN ERSOY</dc:creator>
  <cp:lastModifiedBy>CASPER</cp:lastModifiedBy>
  <cp:revision>484</cp:revision>
  <dcterms:created xsi:type="dcterms:W3CDTF">2020-06-10T07:36:53Z</dcterms:created>
  <dcterms:modified xsi:type="dcterms:W3CDTF">2020-11-26T11:41:41Z</dcterms:modified>
</cp:coreProperties>
</file>